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Poppins"/>
      <p:regular r:id="rId32"/>
      <p:bold r:id="rId33"/>
      <p:italic r:id="rId34"/>
      <p:boldItalic r:id="rId35"/>
    </p:embeddedFont>
    <p:embeddedFont>
      <p:font typeface="Poppins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oppins-bold.fntdata"/><Relationship Id="rId10" Type="http://schemas.openxmlformats.org/officeDocument/2006/relationships/slide" Target="slides/slide6.xml"/><Relationship Id="rId32" Type="http://schemas.openxmlformats.org/officeDocument/2006/relationships/font" Target="fonts/Poppins-regular.fntdata"/><Relationship Id="rId13" Type="http://schemas.openxmlformats.org/officeDocument/2006/relationships/slide" Target="slides/slide9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8.xml"/><Relationship Id="rId34" Type="http://schemas.openxmlformats.org/officeDocument/2006/relationships/font" Target="fonts/Poppins-italic.fntdata"/><Relationship Id="rId15" Type="http://schemas.openxmlformats.org/officeDocument/2006/relationships/slide" Target="slides/slide11.xml"/><Relationship Id="rId37" Type="http://schemas.openxmlformats.org/officeDocument/2006/relationships/font" Target="fonts/PoppinsLight-bold.fntdata"/><Relationship Id="rId14" Type="http://schemas.openxmlformats.org/officeDocument/2006/relationships/slide" Target="slides/slide10.xml"/><Relationship Id="rId36" Type="http://schemas.openxmlformats.org/officeDocument/2006/relationships/font" Target="fonts/PoppinsLight-regular.fntdata"/><Relationship Id="rId17" Type="http://schemas.openxmlformats.org/officeDocument/2006/relationships/slide" Target="slides/slide13.xml"/><Relationship Id="rId39" Type="http://schemas.openxmlformats.org/officeDocument/2006/relationships/font" Target="fonts/Poppins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Poppins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c170dc3e_7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c170dc3e_7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c170dc3e_7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c170dc3e_7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42dffe7f3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42dffe7f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dc170dc3e_7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dc170dc3e_7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43ba725d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43ba725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Literally</a:t>
            </a:r>
            <a:r>
              <a:rPr lang="en"/>
              <a:t> if you can just sign on to zoom, and leave it there, we would appreciate that.</a:t>
            </a:r>
            <a:br>
              <a:rPr lang="en"/>
            </a:br>
            <a:br>
              <a:rPr lang="en"/>
            </a:br>
            <a:r>
              <a:rPr lang="en"/>
              <a:t>Might be slightly </a:t>
            </a:r>
            <a:r>
              <a:rPr lang="en"/>
              <a:t>different</a:t>
            </a:r>
            <a:r>
              <a:rPr lang="en"/>
              <a:t> for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c170dc3e_7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dc170dc3e_7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coach and ask for anyone to raise hand + write down name if they’re interested in coaching a coach-less event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=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= build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= lab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Bold = new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 = requires material costs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e8351d693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e8351d69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Mention coach and ask for anyone to raise hand + write down name if they’re interested in coaching a coach-less event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Green = study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Blue = build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Red = lab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Bold = new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$ = requires material costs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e8351d693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e8351d69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Mention coach and ask for anyone to raise hand + write down name if they’re interested in coaching a coach-less event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Green = study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Blue = build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Red = Lab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Bold = new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$ = requires material costs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dc170dc3e_7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dc170dc3e_7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a brief reminder, we’ll talk more at coach meeting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dc170dc3e_7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dc170dc3e_7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registration opens, it will be due two weeks following that.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ea2e9051a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ea2e9051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need a parent to register</a:t>
            </a:r>
            <a:r>
              <a:rPr lang="en"/>
              <a:t> since the registration process includes an agreement to terms of participation.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parents can start off by signing up as a parent, and it can be later switched to adult coach.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c9377b62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dc9377b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dc9377b62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dc9377b6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c9377b62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c9377b6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dc9377b62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dc9377b6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dc170dc3e_7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dc170dc3e_7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facebook group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c170dc3e_7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dc170dc3e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dc170dc3e_7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dc170dc3e_7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ype A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ype B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7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big image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1" name="Google Shape;91;p8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wvso.ss@gmail.co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scilympiad.com/westview-s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ctrTitle"/>
          </p:nvPr>
        </p:nvSpPr>
        <p:spPr>
          <a:xfrm>
            <a:off x="2935100" y="2083925"/>
            <a:ext cx="47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Westview Science Olympiad 2021-2022</a:t>
            </a:r>
            <a:endParaRPr sz="480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</a:t>
            </a:r>
            <a:endParaRPr/>
          </a:p>
        </p:txBody>
      </p:sp>
      <p:sp>
        <p:nvSpPr>
          <p:cNvPr id="241" name="Google Shape;241;p23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MUST ATTEND practices or notify coach of absence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Must Self-report absences in the online portal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Work with your partner(s)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You are not allowed to have more than 3 unexcused </a:t>
            </a:r>
            <a:r>
              <a:rPr lang="en"/>
              <a:t>absences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Attend event day</a:t>
            </a:r>
            <a:endParaRPr/>
          </a:p>
        </p:txBody>
      </p:sp>
      <p:sp>
        <p:nvSpPr>
          <p:cNvPr id="242" name="Google Shape;242;p2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of ethics</a:t>
            </a:r>
            <a:endParaRPr/>
          </a:p>
        </p:txBody>
      </p:sp>
      <p:sp>
        <p:nvSpPr>
          <p:cNvPr id="248" name="Google Shape;248;p24"/>
          <p:cNvSpPr txBox="1"/>
          <p:nvPr>
            <p:ph idx="1" type="body"/>
          </p:nvPr>
        </p:nvSpPr>
        <p:spPr>
          <a:xfrm>
            <a:off x="378925" y="192130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Student’s Pledge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 pledge to put forth my best effort in the Science Olympiad principles of honest competition. In my events, I will compete with integrity, respect, and sportsmanship toward my fellow competitors. I will display courtesy toward Even Supervisors and Tournament Personnel. My actions exemplify the proud spirit of my school, team, and state.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24"/>
          <p:cNvSpPr txBox="1"/>
          <p:nvPr/>
        </p:nvSpPr>
        <p:spPr>
          <a:xfrm>
            <a:off x="4715000" y="374750"/>
            <a:ext cx="4232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Parent’s Pledge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On behalf of the parents and spectators, I pledge to be an example for our children by: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respecting the rules of Science Olympiad,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encouraging excellence in preparation and investigation,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supporting independence in design and production of all competition devices,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and respecting the decisions of event supervisors and judges.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Our examples will promote the spirit of cooperation within and among all of our participating teams.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>
            <p:ph type="title"/>
          </p:nvPr>
        </p:nvSpPr>
        <p:spPr>
          <a:xfrm>
            <a:off x="301850" y="199550"/>
            <a:ext cx="80481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Competition Format: MiniSO or In Person or Hybrid </a:t>
            </a:r>
            <a:endParaRPr sz="2400"/>
          </a:p>
        </p:txBody>
      </p:sp>
      <p:sp>
        <p:nvSpPr>
          <p:cNvPr id="256" name="Google Shape;256;p2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453550" y="766975"/>
            <a:ext cx="8000100" cy="3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">
                <a:latin typeface="Poppins Light"/>
                <a:ea typeface="Poppins Light"/>
                <a:cs typeface="Poppins Light"/>
                <a:sym typeface="Poppins Light"/>
              </a:rPr>
              <a:t>“</a:t>
            </a:r>
            <a:r>
              <a:rPr lang="en">
                <a:solidFill>
                  <a:srgbClr val="21252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Tests can still be prepared by Event Supervisors and delivered through a variety of tech platforms, via email, or even snail mail if needed.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”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All teams will compete in their events virtually with their partner(s) with a live chat built into the Scilympiad website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Events will be proctored by coaches, teachers, parents, etc.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February 2022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8" name="Google Shape;2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62" y="2484675"/>
            <a:ext cx="3673326" cy="21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/>
          <p:nvPr/>
        </p:nvSpPr>
        <p:spPr>
          <a:xfrm>
            <a:off x="4861250" y="2358575"/>
            <a:ext cx="3488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Light"/>
                <a:ea typeface="Poppins Light"/>
                <a:cs typeface="Poppins Light"/>
                <a:sym typeface="Poppins Light"/>
              </a:rPr>
              <a:t>In Person competition: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n">
                <a:latin typeface="Poppins Light"/>
                <a:ea typeface="Poppins Light"/>
                <a:cs typeface="Poppins Light"/>
                <a:sym typeface="Poppins Light"/>
              </a:rPr>
              <a:t>Tests written by Event Supervisors and given in person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n">
                <a:latin typeface="Poppins Light"/>
                <a:ea typeface="Poppins Light"/>
                <a:cs typeface="Poppins Light"/>
                <a:sym typeface="Poppins Light"/>
              </a:rPr>
              <a:t>March 2022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Light"/>
                <a:ea typeface="Poppins Light"/>
                <a:cs typeface="Poppins Light"/>
                <a:sym typeface="Poppins Light"/>
              </a:rPr>
              <a:t>Hybrid competition: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n">
                <a:latin typeface="Poppins Light"/>
                <a:ea typeface="Poppins Light"/>
                <a:cs typeface="Poppins Light"/>
                <a:sym typeface="Poppins Light"/>
              </a:rPr>
              <a:t>Study and build separated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type="ctrTitle"/>
          </p:nvPr>
        </p:nvSpPr>
        <p:spPr>
          <a:xfrm>
            <a:off x="2370900" y="2093400"/>
            <a:ext cx="44022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</a:t>
            </a:r>
            <a:endParaRPr/>
          </a:p>
        </p:txBody>
      </p:sp>
      <p:sp>
        <p:nvSpPr>
          <p:cNvPr id="265" name="Google Shape;265;p26"/>
          <p:cNvSpPr txBox="1"/>
          <p:nvPr>
            <p:ph idx="1" type="subTitle"/>
          </p:nvPr>
        </p:nvSpPr>
        <p:spPr>
          <a:xfrm>
            <a:off x="2569800" y="30501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Pandemic Style</a:t>
            </a:r>
            <a:endParaRPr/>
          </a:p>
        </p:txBody>
      </p:sp>
      <p:sp>
        <p:nvSpPr>
          <p:cNvPr id="266" name="Google Shape;266;p26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7"/>
          <p:cNvSpPr txBox="1"/>
          <p:nvPr>
            <p:ph type="title"/>
          </p:nvPr>
        </p:nvSpPr>
        <p:spPr>
          <a:xfrm>
            <a:off x="439425" y="399750"/>
            <a:ext cx="8161200" cy="87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 - Link in Chat.</a:t>
            </a:r>
            <a:endParaRPr/>
          </a:p>
        </p:txBody>
      </p:sp>
      <p:sp>
        <p:nvSpPr>
          <p:cNvPr id="273" name="Google Shape;273;p27"/>
          <p:cNvSpPr txBox="1"/>
          <p:nvPr/>
        </p:nvSpPr>
        <p:spPr>
          <a:xfrm>
            <a:off x="643200" y="1165250"/>
            <a:ext cx="7807500" cy="3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 Light"/>
                <a:ea typeface="Poppins Light"/>
                <a:cs typeface="Poppins Light"/>
                <a:sym typeface="Poppins Light"/>
              </a:rPr>
              <a:t>The format of many events is dependent on whether the competition will be online or in person. For example, many lab and build events have been changed to study events. </a:t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 Light"/>
                <a:ea typeface="Poppins Light"/>
                <a:cs typeface="Poppins Light"/>
                <a:sym typeface="Poppins Light"/>
              </a:rPr>
              <a:t>If anyone has </a:t>
            </a:r>
            <a:r>
              <a:rPr lang="en" sz="1600">
                <a:latin typeface="Poppins Light"/>
                <a:ea typeface="Poppins Light"/>
                <a:cs typeface="Poppins Light"/>
                <a:sym typeface="Poppins Light"/>
              </a:rPr>
              <a:t>experience</a:t>
            </a:r>
            <a:r>
              <a:rPr lang="en" sz="1600">
                <a:latin typeface="Poppins Light"/>
                <a:ea typeface="Poppins Light"/>
                <a:cs typeface="Poppins Light"/>
                <a:sym typeface="Poppins Light"/>
              </a:rPr>
              <a:t> with these events or is willing to learn, you should coach!</a:t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can get community service hours!</a:t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 Light"/>
                <a:ea typeface="Poppins Light"/>
                <a:cs typeface="Poppins Light"/>
                <a:sym typeface="Poppins Light"/>
              </a:rPr>
              <a:t>If anyone is interested in helping out Science Olympiad - even if you can’t coach, we would appreciate it! All event meetings require a Level II adult, so if you have clearance then please let us know.</a:t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latin typeface="Poppins"/>
                <a:ea typeface="Poppins"/>
                <a:cs typeface="Poppins"/>
                <a:sym typeface="Poppins"/>
              </a:rPr>
              <a:t>*Depending on the format of the Regional Competition, the event rules might change...</a:t>
            </a:r>
            <a:endParaRPr b="1" i="1"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383675" y="5973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By Category </a:t>
            </a:r>
            <a:endParaRPr/>
          </a:p>
        </p:txBody>
      </p:sp>
      <p:sp>
        <p:nvSpPr>
          <p:cNvPr id="279" name="Google Shape;279;p2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506075" y="1353000"/>
            <a:ext cx="7890900" cy="3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Life, Personal, and Social Science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Anatomy &amp; Physiology (Nervous, Endocrine, Sense Organs) 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Cell Biology NEW!</a:t>
            </a:r>
            <a:endParaRPr b="1"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Disease Detectives 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Ornithology (study of birds)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Green Generation NEW!</a:t>
            </a:r>
            <a:endParaRPr b="1"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Earth and Space Science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Astronomy 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Dynamic Planet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Remote Sensing NEW!</a:t>
            </a:r>
            <a:endParaRPr b="1"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Rocks and Minerals NEW!</a:t>
            </a:r>
            <a:endParaRPr b="1"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6476350" y="316100"/>
            <a:ext cx="23670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Study Event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Build</a:t>
            </a:r>
            <a:r>
              <a:rPr lang="en"/>
              <a:t> </a:t>
            </a:r>
            <a:r>
              <a:rPr lang="en" sz="1600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Event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Lab</a:t>
            </a:r>
            <a:r>
              <a:rPr lang="en"/>
              <a:t> </a:t>
            </a: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Event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Bolded - New Event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2" name="Google Shape;282;p28"/>
          <p:cNvSpPr txBox="1"/>
          <p:nvPr>
            <p:ph type="title"/>
          </p:nvPr>
        </p:nvSpPr>
        <p:spPr>
          <a:xfrm>
            <a:off x="0" y="4452700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*These might not be finalized yet.</a:t>
            </a:r>
            <a:endParaRPr i="1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>
            <p:ph type="title"/>
          </p:nvPr>
        </p:nvSpPr>
        <p:spPr>
          <a:xfrm>
            <a:off x="383675" y="597325"/>
            <a:ext cx="78909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By Category cont’d...</a:t>
            </a:r>
            <a:endParaRPr/>
          </a:p>
        </p:txBody>
      </p:sp>
      <p:sp>
        <p:nvSpPr>
          <p:cNvPr id="288" name="Google Shape;288;p2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29"/>
          <p:cNvSpPr txBox="1"/>
          <p:nvPr/>
        </p:nvSpPr>
        <p:spPr>
          <a:xfrm>
            <a:off x="506075" y="1353000"/>
            <a:ext cx="7890900" cy="3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Physical Science and Chemistry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Physics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Poppins"/>
              <a:buChar char="■"/>
            </a:pP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WiFi Lab NEW!</a:t>
            </a:r>
            <a:endParaRPr b="1"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Poppins"/>
              <a:buChar char="■"/>
            </a:pP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It’s About Time NEW!</a:t>
            </a:r>
            <a:endParaRPr b="1"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Poppins"/>
              <a:buChar char="■"/>
            </a:pP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Trajectory NEW!</a:t>
            </a:r>
            <a:endParaRPr b="1"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○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Chemistry/Biochemistry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■"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Chem Lab 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■"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Forensics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■"/>
            </a:pP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Environmental</a:t>
            </a:r>
            <a:r>
              <a:rPr b="1"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 Chemistry NEW!</a:t>
            </a:r>
            <a:endParaRPr b="1"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7085950" y="316100"/>
            <a:ext cx="23670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Study Event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Build Event</a:t>
            </a:r>
            <a:endParaRPr sz="1600">
              <a:solidFill>
                <a:srgbClr val="3D85C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Lab</a:t>
            </a:r>
            <a:r>
              <a:rPr lang="en"/>
              <a:t> </a:t>
            </a: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Event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Bolded - New Event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29"/>
          <p:cNvSpPr txBox="1"/>
          <p:nvPr>
            <p:ph type="title"/>
          </p:nvPr>
        </p:nvSpPr>
        <p:spPr>
          <a:xfrm>
            <a:off x="0" y="4452700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*These might not be finalized yet.</a:t>
            </a:r>
            <a:endParaRPr i="1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>
            <p:ph type="title"/>
          </p:nvPr>
        </p:nvSpPr>
        <p:spPr>
          <a:xfrm>
            <a:off x="383675" y="597325"/>
            <a:ext cx="78909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By Category cont’d...</a:t>
            </a:r>
            <a:endParaRPr/>
          </a:p>
        </p:txBody>
      </p:sp>
      <p:sp>
        <p:nvSpPr>
          <p:cNvPr id="297" name="Google Shape;297;p3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506075" y="1353000"/>
            <a:ext cx="7890900" cy="3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Technology and Engineering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Poppins"/>
              <a:buChar char="○"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Detector Building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Gravity Vehicle</a:t>
            </a:r>
            <a:endParaRPr b="1" sz="1600">
              <a:solidFill>
                <a:srgbClr val="3D85C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Poppins"/>
              <a:buChar char="○"/>
            </a:pPr>
            <a:r>
              <a:rPr b="1" lang="en" sz="1600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Bridge NEW!</a:t>
            </a:r>
            <a:endParaRPr b="1" sz="1600">
              <a:solidFill>
                <a:srgbClr val="3D85C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Poppins"/>
              <a:buChar char="○"/>
            </a:pPr>
            <a:r>
              <a:rPr b="1" lang="en" sz="1600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Wright Stuff NEW!</a:t>
            </a:r>
            <a:endParaRPr b="1" sz="1600">
              <a:solidFill>
                <a:srgbClr val="3D85C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Inquiry and Nature of Science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Codebusters </a:t>
            </a:r>
            <a:endParaRPr sz="16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Experiment and Data Analysis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○"/>
            </a:pPr>
            <a:r>
              <a:rPr b="1"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Ping Pong Parachute NEW!</a:t>
            </a:r>
            <a:endParaRPr b="1"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Write it Do it</a:t>
            </a:r>
            <a:endParaRPr sz="1600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7085950" y="316100"/>
            <a:ext cx="23670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Study Event</a:t>
            </a:r>
            <a:endParaRPr sz="1600"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Build</a:t>
            </a:r>
            <a:r>
              <a:rPr lang="en"/>
              <a:t> </a:t>
            </a:r>
            <a:r>
              <a:rPr lang="en" sz="1600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rPr>
              <a:t>Event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Lab</a:t>
            </a:r>
            <a:r>
              <a:rPr lang="en"/>
              <a:t> </a:t>
            </a:r>
            <a:r>
              <a:rPr lang="en" sz="1600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Event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Bolded - New Event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p30"/>
          <p:cNvSpPr txBox="1"/>
          <p:nvPr>
            <p:ph type="title"/>
          </p:nvPr>
        </p:nvSpPr>
        <p:spPr>
          <a:xfrm>
            <a:off x="0" y="4452700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*These might not be finalized yet.</a:t>
            </a:r>
            <a:endParaRPr i="1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Reimbursements!</a:t>
            </a:r>
            <a:endParaRPr/>
          </a:p>
        </p:txBody>
      </p:sp>
      <p:sp>
        <p:nvSpPr>
          <p:cNvPr id="306" name="Google Shape;306;p3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1"/>
          <p:cNvSpPr txBox="1"/>
          <p:nvPr/>
        </p:nvSpPr>
        <p:spPr>
          <a:xfrm>
            <a:off x="583500" y="2132250"/>
            <a:ext cx="8122200" cy="2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Coaches and volunteers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Don’t hesitate to spend for your build/lab event —  we will reimburse you!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If purchasing over $100, please email us first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Keep a physical and scanned copy of receipt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Send receipt to us (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westviewso.ss@gmail.com</a:t>
            </a: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) right after the purchase to receive quick reimbursements!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More info at coach meeting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type="ctrTitle"/>
          </p:nvPr>
        </p:nvSpPr>
        <p:spPr>
          <a:xfrm>
            <a:off x="2423525" y="2236800"/>
            <a:ext cx="44022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</a:t>
            </a:r>
            <a:endParaRPr/>
          </a:p>
        </p:txBody>
      </p:sp>
      <p:sp>
        <p:nvSpPr>
          <p:cNvPr id="313" name="Google Shape;313;p32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idx="4294967295" type="ctrTitle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154" name="Google Shape;154;p15"/>
          <p:cNvSpPr txBox="1"/>
          <p:nvPr>
            <p:ph idx="4294967295" type="subTitle"/>
          </p:nvPr>
        </p:nvSpPr>
        <p:spPr>
          <a:xfrm>
            <a:off x="620225" y="1983975"/>
            <a:ext cx="5250300" cy="22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Meet the student board: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Aakarsh Vermani - President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Charles Zhang- VP of Operations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Sattwik Chakraborty - VP of Events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Ayush Nayak - Secretary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Ananya Bharathwaj - Treasurer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1804239" y="1506373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5870525" y="1906575"/>
            <a:ext cx="30033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Meet our h</a:t>
            </a:r>
            <a:r>
              <a:rPr b="1"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ead coach: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Kathy Duston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Registration Process </a:t>
            </a:r>
            <a:endParaRPr/>
          </a:p>
        </p:txBody>
      </p:sp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Create an Account Online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Complete Online Registration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Complete Online Student and Parent Consent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/>
              <a:t>Payment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$60 per student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+ $10 for shirt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*Will likely open up next week, but waiting for confirmation</a:t>
            </a:r>
            <a:endParaRPr/>
          </a:p>
        </p:txBody>
      </p:sp>
      <p:sp>
        <p:nvSpPr>
          <p:cNvPr id="320" name="Google Shape;320;p3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Needs To Register?</a:t>
            </a:r>
            <a:endParaRPr/>
          </a:p>
        </p:txBody>
      </p:sp>
      <p:sp>
        <p:nvSpPr>
          <p:cNvPr id="326" name="Google Shape;326;p34"/>
          <p:cNvSpPr txBox="1"/>
          <p:nvPr>
            <p:ph idx="1" type="body"/>
          </p:nvPr>
        </p:nvSpPr>
        <p:spPr>
          <a:xfrm>
            <a:off x="985500" y="1849225"/>
            <a:ext cx="3976500" cy="31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ALL Students!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Team members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Student coaches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ALL Coaches!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Parent coaches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Student coaches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Parents: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Volunteers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Those who want to be on the email list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*ALL students must have a parent register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/>
          <p:nvPr/>
        </p:nvSpPr>
        <p:spPr>
          <a:xfrm>
            <a:off x="500900" y="704525"/>
            <a:ext cx="6810246" cy="411736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745250" y="948875"/>
            <a:ext cx="55101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34" name="Google Shape;334;p3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35"/>
          <p:cNvSpPr txBox="1"/>
          <p:nvPr>
            <p:ph idx="4294967295" type="body"/>
          </p:nvPr>
        </p:nvSpPr>
        <p:spPr>
          <a:xfrm>
            <a:off x="7502150" y="444300"/>
            <a:ext cx="12384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STEP 1</a:t>
            </a:r>
            <a:endParaRPr sz="1200"/>
          </a:p>
        </p:txBody>
      </p:sp>
      <p:pic>
        <p:nvPicPr>
          <p:cNvPr id="336" name="Google Shape;336;p35"/>
          <p:cNvPicPr preferRelativeResize="0"/>
          <p:nvPr/>
        </p:nvPicPr>
        <p:blipFill rotWithShape="1">
          <a:blip r:embed="rId3">
            <a:alphaModFix/>
          </a:blip>
          <a:srcRect b="9501" l="0" r="0" t="4120"/>
          <a:stretch/>
        </p:blipFill>
        <p:spPr>
          <a:xfrm>
            <a:off x="729862" y="915237"/>
            <a:ext cx="6352323" cy="3084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/>
          <p:nvPr/>
        </p:nvSpPr>
        <p:spPr>
          <a:xfrm>
            <a:off x="497175" y="704525"/>
            <a:ext cx="6623065" cy="411736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745250" y="948875"/>
            <a:ext cx="55101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3" name="Google Shape;343;p3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36"/>
          <p:cNvSpPr txBox="1"/>
          <p:nvPr>
            <p:ph idx="4294967295" type="body"/>
          </p:nvPr>
        </p:nvSpPr>
        <p:spPr>
          <a:xfrm>
            <a:off x="7502150" y="444300"/>
            <a:ext cx="12384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STEP 2</a:t>
            </a:r>
            <a:endParaRPr sz="1200"/>
          </a:p>
        </p:txBody>
      </p:sp>
      <p:pic>
        <p:nvPicPr>
          <p:cNvPr id="345" name="Google Shape;345;p36"/>
          <p:cNvPicPr preferRelativeResize="0"/>
          <p:nvPr/>
        </p:nvPicPr>
        <p:blipFill rotWithShape="1">
          <a:blip r:embed="rId3">
            <a:alphaModFix/>
          </a:blip>
          <a:srcRect b="5783" l="0" r="0" t="3849"/>
          <a:stretch/>
        </p:blipFill>
        <p:spPr>
          <a:xfrm>
            <a:off x="796362" y="922588"/>
            <a:ext cx="6042976" cy="307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"/>
          <p:cNvSpPr/>
          <p:nvPr/>
        </p:nvSpPr>
        <p:spPr>
          <a:xfrm>
            <a:off x="500900" y="444301"/>
            <a:ext cx="6937544" cy="4377547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745250" y="948875"/>
            <a:ext cx="55101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2" name="Google Shape;352;p3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7"/>
          <p:cNvSpPr txBox="1"/>
          <p:nvPr>
            <p:ph idx="4294967295" type="body"/>
          </p:nvPr>
        </p:nvSpPr>
        <p:spPr>
          <a:xfrm>
            <a:off x="7502150" y="444300"/>
            <a:ext cx="12384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STEP 3</a:t>
            </a:r>
            <a:endParaRPr sz="1200"/>
          </a:p>
        </p:txBody>
      </p:sp>
      <p:pic>
        <p:nvPicPr>
          <p:cNvPr id="354" name="Google Shape;354;p37"/>
          <p:cNvPicPr preferRelativeResize="0"/>
          <p:nvPr/>
        </p:nvPicPr>
        <p:blipFill rotWithShape="1">
          <a:blip r:embed="rId3">
            <a:alphaModFix/>
          </a:blip>
          <a:srcRect b="34211" l="7687" r="7372" t="8521"/>
          <a:stretch/>
        </p:blipFill>
        <p:spPr>
          <a:xfrm>
            <a:off x="744325" y="633050"/>
            <a:ext cx="6450699" cy="33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/>
          <p:nvPr/>
        </p:nvSpPr>
        <p:spPr>
          <a:xfrm>
            <a:off x="500900" y="704525"/>
            <a:ext cx="6810246" cy="411736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8"/>
          <p:cNvSpPr/>
          <p:nvPr/>
        </p:nvSpPr>
        <p:spPr>
          <a:xfrm>
            <a:off x="745250" y="948875"/>
            <a:ext cx="55101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61" name="Google Shape;361;p3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8"/>
          <p:cNvSpPr txBox="1"/>
          <p:nvPr>
            <p:ph idx="4294967295" type="body"/>
          </p:nvPr>
        </p:nvSpPr>
        <p:spPr>
          <a:xfrm>
            <a:off x="7502150" y="444300"/>
            <a:ext cx="1238400" cy="4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STEP 4</a:t>
            </a:r>
            <a:endParaRPr sz="1200"/>
          </a:p>
        </p:txBody>
      </p:sp>
      <p:pic>
        <p:nvPicPr>
          <p:cNvPr id="363" name="Google Shape;363;p38"/>
          <p:cNvPicPr preferRelativeResize="0"/>
          <p:nvPr/>
        </p:nvPicPr>
        <p:blipFill rotWithShape="1">
          <a:blip r:embed="rId3">
            <a:alphaModFix/>
          </a:blip>
          <a:srcRect b="22537" l="6264" r="6482" t="4121"/>
          <a:stretch/>
        </p:blipFill>
        <p:spPr>
          <a:xfrm>
            <a:off x="765350" y="907275"/>
            <a:ext cx="6258776" cy="312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457200" y="1166125"/>
            <a:ext cx="72336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Tentative Dates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(Pay attention to email for official dates)</a:t>
            </a:r>
            <a:endParaRPr sz="1600"/>
          </a:p>
        </p:txBody>
      </p:sp>
      <p:sp>
        <p:nvSpPr>
          <p:cNvPr id="369" name="Google Shape;369;p3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39"/>
          <p:cNvSpPr txBox="1"/>
          <p:nvPr/>
        </p:nvSpPr>
        <p:spPr>
          <a:xfrm>
            <a:off x="512425" y="1849225"/>
            <a:ext cx="4002300" cy="28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Online Registration Opens: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Early next week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Finish Online Registration by: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 weeks after registration opens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Student Coach Application Due: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Same day as registration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Teams announced: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 days after registration ends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Start practices by: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Early October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4731225" y="1849225"/>
            <a:ext cx="3608100" cy="27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Meeting Audits: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October through March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Tentative Invitational(s)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Golden Gate (Date TBD)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Regional Competition Date: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Online: February 26, 2022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 Person: March (TBD), 2022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State Competition: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Poppins"/>
              <a:buChar char="-"/>
            </a:pPr>
            <a:r>
              <a:rPr b="1"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April 2, 2022 (Online)</a:t>
            </a:r>
            <a:endParaRPr b="1"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40"/>
          <p:cNvSpPr txBox="1"/>
          <p:nvPr>
            <p:ph idx="4294967295" type="ctrTitle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</a:t>
            </a:r>
            <a:r>
              <a:rPr lang="en" sz="8000"/>
              <a:t>!</a:t>
            </a:r>
            <a:endParaRPr sz="8000"/>
          </a:p>
        </p:txBody>
      </p:sp>
      <p:sp>
        <p:nvSpPr>
          <p:cNvPr id="378" name="Google Shape;378;p40"/>
          <p:cNvSpPr txBox="1"/>
          <p:nvPr>
            <p:ph idx="4294967295" type="subTitle"/>
          </p:nvPr>
        </p:nvSpPr>
        <p:spPr>
          <a:xfrm>
            <a:off x="2351800" y="2265874"/>
            <a:ext cx="4608000" cy="25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Questions? Talk to us after the meeting!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Email our boards! 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westviewso.ss@gmail.com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(student board) 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westviewso@gmail.com 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(parent board)   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Westview Science Olympiad website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￮"/>
            </a:pPr>
            <a:r>
              <a:rPr lang="en" sz="1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https://scilympiad.com/westview-so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Instagram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￮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@westviewscioly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79" name="Google Shape;379;p40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380" name="Google Shape;380;p4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ctrTitle"/>
          </p:nvPr>
        </p:nvSpPr>
        <p:spPr>
          <a:xfrm>
            <a:off x="2569800" y="1058900"/>
            <a:ext cx="4004400" cy="24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Science Olympiad?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Teamwork is a required skill in most scientific careers today, and Science Olympiad encourages group learning by designing events that forge alliances.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8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75" name="Google Shape;175;p18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1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Olympiad is:</a:t>
            </a:r>
            <a:endParaRPr/>
          </a:p>
        </p:txBody>
      </p:sp>
      <p:sp>
        <p:nvSpPr>
          <p:cNvPr id="179" name="Google Shape;179;p18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￮"/>
            </a:pPr>
            <a:r>
              <a:rPr lang="en" sz="2400"/>
              <a:t> </a:t>
            </a:r>
            <a:r>
              <a:rPr lang="en" sz="2400"/>
              <a:t>Non-profit organization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￮"/>
            </a:pPr>
            <a:r>
              <a:rPr lang="en" sz="2400"/>
              <a:t> </a:t>
            </a:r>
            <a:r>
              <a:rPr lang="en" sz="2400"/>
              <a:t>Largest national science competition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￮"/>
            </a:pPr>
            <a:r>
              <a:rPr lang="en" sz="2400"/>
              <a:t> </a:t>
            </a:r>
            <a:r>
              <a:rPr lang="en" sz="2400"/>
              <a:t>Competitions are held at the Regional, State, and National levels</a:t>
            </a:r>
            <a:endParaRPr sz="24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0" name="Google Shape;180;p1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1" name="Google Shape;181;p18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82" name="Google Shape;182;p1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idx="4294967295" type="ctrTitle"/>
          </p:nvPr>
        </p:nvSpPr>
        <p:spPr>
          <a:xfrm>
            <a:off x="2884625" y="720250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23 events</a:t>
            </a:r>
            <a:endParaRPr/>
          </a:p>
        </p:txBody>
      </p:sp>
      <p:sp>
        <p:nvSpPr>
          <p:cNvPr id="191" name="Google Shape;191;p19"/>
          <p:cNvSpPr txBox="1"/>
          <p:nvPr>
            <p:ph idx="4294967295" type="ctrTitle"/>
          </p:nvPr>
        </p:nvSpPr>
        <p:spPr>
          <a:xfrm>
            <a:off x="2884625" y="3349143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students/team</a:t>
            </a:r>
            <a:endParaRPr/>
          </a:p>
        </p:txBody>
      </p:sp>
      <p:sp>
        <p:nvSpPr>
          <p:cNvPr id="192" name="Google Shape;192;p19"/>
          <p:cNvSpPr txBox="1"/>
          <p:nvPr>
            <p:ph idx="4294967295" type="ctrTitle"/>
          </p:nvPr>
        </p:nvSpPr>
        <p:spPr>
          <a:xfrm>
            <a:off x="2884625" y="2034697"/>
            <a:ext cx="43650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teams/school</a:t>
            </a:r>
            <a:endParaRPr/>
          </a:p>
        </p:txBody>
      </p:sp>
      <p:sp>
        <p:nvSpPr>
          <p:cNvPr id="193" name="Google Shape;193;p1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4" name="Google Shape;194;p19"/>
          <p:cNvGrpSpPr/>
          <p:nvPr/>
        </p:nvGrpSpPr>
        <p:grpSpPr>
          <a:xfrm>
            <a:off x="1799419" y="1526163"/>
            <a:ext cx="369526" cy="268183"/>
            <a:chOff x="3932350" y="3714775"/>
            <a:chExt cx="439650" cy="319075"/>
          </a:xfrm>
        </p:grpSpPr>
        <p:sp>
          <p:nvSpPr>
            <p:cNvPr id="195" name="Google Shape;195;p1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>
            <p:ph idx="1" type="body"/>
          </p:nvPr>
        </p:nvSpPr>
        <p:spPr>
          <a:xfrm>
            <a:off x="1186875" y="746825"/>
            <a:ext cx="1187100" cy="4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Year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2013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2014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2015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2016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2017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2018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2019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2020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2021</a:t>
            </a:r>
            <a:endParaRPr b="1"/>
          </a:p>
        </p:txBody>
      </p:sp>
      <p:sp>
        <p:nvSpPr>
          <p:cNvPr id="205" name="Google Shape;205;p20"/>
          <p:cNvSpPr txBox="1"/>
          <p:nvPr>
            <p:ph type="title"/>
          </p:nvPr>
        </p:nvSpPr>
        <p:spPr>
          <a:xfrm>
            <a:off x="773875" y="199800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WVSO Records </a:t>
            </a:r>
            <a:endParaRPr/>
          </a:p>
        </p:txBody>
      </p:sp>
      <p:sp>
        <p:nvSpPr>
          <p:cNvPr id="206" name="Google Shape;206;p20"/>
          <p:cNvSpPr txBox="1"/>
          <p:nvPr>
            <p:ph idx="2" type="body"/>
          </p:nvPr>
        </p:nvSpPr>
        <p:spPr>
          <a:xfrm>
            <a:off x="2672150" y="746825"/>
            <a:ext cx="2236800" cy="4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Place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2nd Regionals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1st Regionals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2nd Regionals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3rd Regionals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6th State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3rd Regionals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6th State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4th Regionals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4th Regionals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6th State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1st Regionals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States Cancelled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2nd Regionals</a:t>
            </a:r>
            <a:endParaRPr b="1"/>
          </a:p>
        </p:txBody>
      </p:sp>
      <p:sp>
        <p:nvSpPr>
          <p:cNvPr id="207" name="Google Shape;207;p2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8" name="Google Shape;208;p20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09" name="Google Shape;209;p20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20"/>
          <p:cNvSpPr/>
          <p:nvPr/>
        </p:nvSpPr>
        <p:spPr>
          <a:xfrm>
            <a:off x="6454511" y="36700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18" name="Google Shape;218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67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2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Practices</a:t>
            </a:r>
            <a:endParaRPr/>
          </a:p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1069500" y="1849225"/>
            <a:ext cx="4608000" cy="29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Events </a:t>
            </a:r>
            <a:r>
              <a:rPr lang="en"/>
              <a:t>usually</a:t>
            </a:r>
            <a:r>
              <a:rPr lang="en"/>
              <a:t> meet once a week for 1-2 hours online or in-person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Practices with entire team (~8-12 students)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Competition with 1-2 partners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A LEVEL II CLEARED adult must be present at all school practices!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On-campus meetings only allowed under teacher/staff supervision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21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225" name="Google Shape;225;p2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Coaches</a:t>
            </a:r>
            <a:endParaRPr/>
          </a:p>
        </p:txBody>
      </p:sp>
      <p:sp>
        <p:nvSpPr>
          <p:cNvPr id="234" name="Google Shape;234;p22"/>
          <p:cNvSpPr txBox="1"/>
          <p:nvPr>
            <p:ph idx="1" type="body"/>
          </p:nvPr>
        </p:nvSpPr>
        <p:spPr>
          <a:xfrm>
            <a:off x="1069500" y="1748975"/>
            <a:ext cx="4845600" cy="31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Students and parents can coach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1-2 coaches per event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Can be experienced or learn with the team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Student Must submit COACH APPLICATION via Google Form </a:t>
            </a:r>
            <a:r>
              <a:rPr lang="en"/>
              <a:t>(submit by</a:t>
            </a:r>
            <a:r>
              <a:rPr lang="en"/>
              <a:t> TBD)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Provide a tentative schedule and curriculum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Be prepared to communicate with students and the board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"/>
              <a:t>*Coaches still needed for several build events*</a:t>
            </a:r>
            <a:endParaRPr/>
          </a:p>
        </p:txBody>
      </p:sp>
      <p:sp>
        <p:nvSpPr>
          <p:cNvPr id="235" name="Google Shape;235;p2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