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1690426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1690426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16904266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16904266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16904266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16904266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533a864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533a864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036a9f7cd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036a9f7c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036a9f7cd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036a9f7c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1719fca6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1719fca6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173c60ef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173c60ef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036a9f7cd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036a9f7c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f1f032b5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f1f032b5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036a9f7c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036a9f7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036a9f7c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036a9f7c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036a9f7cd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036a9f7c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036a9f7c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036a9f7c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036a9f7cd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036a9f7c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036a9f7cd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036a9f7c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4f41be75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4f41be7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036a9f7cd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036a9f7c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Circuit Lab </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B/C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222025"/>
            <a:ext cx="8520600" cy="5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a:t>
            </a:r>
            <a:endParaRPr/>
          </a:p>
        </p:txBody>
      </p:sp>
      <p:sp>
        <p:nvSpPr>
          <p:cNvPr id="118" name="Google Shape;118;p22"/>
          <p:cNvSpPr txBox="1">
            <a:spLocks noGrp="1"/>
          </p:cNvSpPr>
          <p:nvPr>
            <p:ph type="body" idx="1"/>
          </p:nvPr>
        </p:nvSpPr>
        <p:spPr>
          <a:xfrm>
            <a:off x="311700" y="1152475"/>
            <a:ext cx="3405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9" name="Google Shape;119;p22"/>
          <p:cNvSpPr txBox="1">
            <a:spLocks noGrp="1"/>
          </p:cNvSpPr>
          <p:nvPr>
            <p:ph type="body" idx="2"/>
          </p:nvPr>
        </p:nvSpPr>
        <p:spPr>
          <a:xfrm>
            <a:off x="3900900" y="873875"/>
            <a:ext cx="4931400" cy="3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this question, you may not use your own multimeter.  Look at the resistor already on the circuit board, it has the colors:  orange, orange, brown, gold</a:t>
            </a:r>
            <a:endParaRPr/>
          </a:p>
          <a:p>
            <a:pPr marL="457200" lvl="0" indent="-317500" algn="l" rtl="0">
              <a:spcBef>
                <a:spcPts val="1600"/>
              </a:spcBef>
              <a:spcAft>
                <a:spcPts val="0"/>
              </a:spcAft>
              <a:buSzPts val="1400"/>
              <a:buAutoNum type="alphaLcPeriod"/>
            </a:pPr>
            <a:r>
              <a:rPr lang="en"/>
              <a:t> What is the resistance of the resistor as determined by the color coding?</a:t>
            </a:r>
            <a:endParaRPr/>
          </a:p>
          <a:p>
            <a:pPr marL="457200" lvl="0" indent="-317500" algn="l" rtl="0">
              <a:spcBef>
                <a:spcPts val="0"/>
              </a:spcBef>
              <a:spcAft>
                <a:spcPts val="0"/>
              </a:spcAft>
              <a:buSzPts val="1400"/>
              <a:buAutoNum type="alphaLcPeriod"/>
            </a:pPr>
            <a:r>
              <a:rPr lang="en"/>
              <a:t>Without changing the arrangement of what is already on the circuit board, place the two resistors on the table in parallel with each other and in series with the one already on the board.  Note how the ends of the resistors do not need to be bent -- DO NOT BEND THE RESISTOR WIRES.  You may use the additional wires and bend these as needed.  Make a circuit diagram of your arrangement including the meter</a:t>
            </a:r>
            <a:endParaRPr/>
          </a:p>
        </p:txBody>
      </p:sp>
      <p:pic>
        <p:nvPicPr>
          <p:cNvPr id="120" name="Google Shape;120;p22"/>
          <p:cNvPicPr preferRelativeResize="0"/>
          <p:nvPr/>
        </p:nvPicPr>
        <p:blipFill>
          <a:blip r:embed="rId3">
            <a:alphaModFix/>
          </a:blip>
          <a:stretch>
            <a:fillRect/>
          </a:stretch>
        </p:blipFill>
        <p:spPr>
          <a:xfrm>
            <a:off x="311701" y="802525"/>
            <a:ext cx="3191501" cy="4255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(con’t)</a:t>
            </a:r>
            <a:endParaRPr/>
          </a:p>
        </p:txBody>
      </p:sp>
      <p:sp>
        <p:nvSpPr>
          <p:cNvPr id="126" name="Google Shape;126;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Measure the total resistance of your wired circuit.</a:t>
            </a:r>
            <a:endParaRPr/>
          </a:p>
          <a:p>
            <a:pPr marL="0" lvl="0" indent="0" algn="l" rtl="0">
              <a:spcBef>
                <a:spcPts val="1600"/>
              </a:spcBef>
              <a:spcAft>
                <a:spcPts val="0"/>
              </a:spcAft>
              <a:buNone/>
            </a:pPr>
            <a:r>
              <a:rPr lang="en"/>
              <a:t>D.  Knowing the total resistance, calculate the resistance of the unknown resistor -- Show your work.</a:t>
            </a:r>
            <a:endParaRPr/>
          </a:p>
          <a:p>
            <a:pPr marL="0" lvl="0" indent="0" algn="l" rtl="0">
              <a:spcBef>
                <a:spcPts val="1600"/>
              </a:spcBef>
              <a:spcAft>
                <a:spcPts val="1600"/>
              </a:spcAft>
              <a:buNone/>
            </a:pPr>
            <a:r>
              <a:rPr lang="en"/>
              <a:t>E.  How much error (by percent) could be introduced due to the resistors?</a:t>
            </a:r>
            <a:endParaRPr/>
          </a:p>
        </p:txBody>
      </p:sp>
      <p:sp>
        <p:nvSpPr>
          <p:cNvPr id="127" name="Google Shape;127;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8" name="Google Shape;128;p23"/>
          <p:cNvPicPr preferRelativeResize="0"/>
          <p:nvPr/>
        </p:nvPicPr>
        <p:blipFill>
          <a:blip r:embed="rId3">
            <a:alphaModFix/>
          </a:blip>
          <a:stretch>
            <a:fillRect/>
          </a:stretch>
        </p:blipFill>
        <p:spPr>
          <a:xfrm>
            <a:off x="5077473" y="527400"/>
            <a:ext cx="3283173" cy="4377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 equipment station example [C only?]</a:t>
            </a:r>
            <a:endParaRPr/>
          </a:p>
        </p:txBody>
      </p:sp>
      <p:sp>
        <p:nvSpPr>
          <p:cNvPr id="134" name="Google Shape;13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student data from their Ohm’s Law lab:</a:t>
            </a:r>
            <a:endParaRPr/>
          </a:p>
          <a:p>
            <a:pPr marL="0" lvl="0" indent="0" algn="l" rtl="0">
              <a:spcBef>
                <a:spcPts val="1600"/>
              </a:spcBef>
              <a:spcAft>
                <a:spcPts val="0"/>
              </a:spcAft>
              <a:buNone/>
            </a:pPr>
            <a:r>
              <a:rPr lang="en"/>
              <a:t>Resistance in Ohms               Current in mA</a:t>
            </a:r>
            <a:endParaRPr/>
          </a:p>
          <a:p>
            <a:pPr marL="0" lvl="0" indent="0" algn="l" rtl="0">
              <a:spcBef>
                <a:spcPts val="1600"/>
              </a:spcBef>
              <a:spcAft>
                <a:spcPts val="0"/>
              </a:spcAft>
              <a:buNone/>
            </a:pPr>
            <a:r>
              <a:rPr lang="en"/>
              <a:t>10  				                   147 </a:t>
            </a:r>
            <a:endParaRPr/>
          </a:p>
          <a:p>
            <a:pPr marL="0" lvl="0" indent="0" algn="l" rtl="0">
              <a:spcBef>
                <a:spcPts val="1600"/>
              </a:spcBef>
              <a:spcAft>
                <a:spcPts val="0"/>
              </a:spcAft>
              <a:buNone/>
            </a:pPr>
            <a:r>
              <a:rPr lang="en"/>
              <a:t>330                       			         4.45</a:t>
            </a:r>
            <a:endParaRPr/>
          </a:p>
          <a:p>
            <a:pPr marL="0" lvl="0" indent="0" algn="l" rtl="0">
              <a:spcBef>
                <a:spcPts val="1600"/>
              </a:spcBef>
              <a:spcAft>
                <a:spcPts val="0"/>
              </a:spcAft>
              <a:buNone/>
            </a:pPr>
            <a:r>
              <a:rPr lang="en"/>
              <a:t>100					         14.8</a:t>
            </a:r>
            <a:endParaRPr/>
          </a:p>
          <a:p>
            <a:pPr marL="0" lvl="0" indent="0" algn="l" rtl="0">
              <a:spcBef>
                <a:spcPts val="1600"/>
              </a:spcBef>
              <a:spcAft>
                <a:spcPts val="1600"/>
              </a:spcAft>
              <a:buNone/>
            </a:pPr>
            <a:r>
              <a:rPr lang="en"/>
              <a:t>47                              			31.3</a:t>
            </a:r>
            <a:endParaRPr/>
          </a:p>
        </p:txBody>
      </p:sp>
      <p:sp>
        <p:nvSpPr>
          <p:cNvPr id="135" name="Google Shape;135;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graph paper provided</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Manipulate the data so that a graph would be linear and from it you can determine the voltage of the battery from your graph’s slope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2 “push to make” switches, a battery, wire and a light  (C only)</a:t>
            </a:r>
            <a:endParaRPr/>
          </a:p>
        </p:txBody>
      </p:sp>
      <p:sp>
        <p:nvSpPr>
          <p:cNvPr id="141" name="Google Shape;141;p25"/>
          <p:cNvSpPr txBox="1">
            <a:spLocks noGrp="1"/>
          </p:cNvSpPr>
          <p:nvPr>
            <p:ph type="body" idx="1"/>
          </p:nvPr>
        </p:nvSpPr>
        <p:spPr>
          <a:xfrm>
            <a:off x="311700" y="1594050"/>
            <a:ext cx="3999900" cy="297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you wire this so that it is an “AND gate” -- that is when the buttons are on  = true, and when the buttons are not pushed = off = false.  The light bulb should light when the result is true</a:t>
            </a:r>
            <a:endParaRPr/>
          </a:p>
          <a:p>
            <a:pPr marL="0" lvl="0" indent="0" algn="l" rtl="0">
              <a:spcBef>
                <a:spcPts val="1600"/>
              </a:spcBef>
              <a:spcAft>
                <a:spcPts val="0"/>
              </a:spcAft>
              <a:buNone/>
            </a:pPr>
            <a:r>
              <a:rPr lang="en"/>
              <a:t>Explain why this does demonstrate the logic of “AND”</a:t>
            </a:r>
            <a:endParaRPr/>
          </a:p>
          <a:p>
            <a:pPr marL="0" lvl="0" indent="0" algn="l" rtl="0">
              <a:spcBef>
                <a:spcPts val="1600"/>
              </a:spcBef>
              <a:spcAft>
                <a:spcPts val="1600"/>
              </a:spcAft>
              <a:buNone/>
            </a:pPr>
            <a:r>
              <a:rPr lang="en"/>
              <a:t>What is the circuit symbol for AND</a:t>
            </a:r>
            <a:endParaRPr/>
          </a:p>
        </p:txBody>
      </p:sp>
      <p:sp>
        <p:nvSpPr>
          <p:cNvPr id="142" name="Google Shape;142;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You can make a truth table and see that this demonstrates AND</a:t>
            </a:r>
            <a:endParaRPr/>
          </a:p>
        </p:txBody>
      </p:sp>
      <p:pic>
        <p:nvPicPr>
          <p:cNvPr id="143" name="Google Shape;143;p25"/>
          <p:cNvPicPr preferRelativeResize="0"/>
          <p:nvPr/>
        </p:nvPicPr>
        <p:blipFill>
          <a:blip r:embed="rId3">
            <a:alphaModFix/>
          </a:blip>
          <a:stretch>
            <a:fillRect/>
          </a:stretch>
        </p:blipFill>
        <p:spPr>
          <a:xfrm>
            <a:off x="5525838" y="1017725"/>
            <a:ext cx="2465750" cy="1582500"/>
          </a:xfrm>
          <a:prstGeom prst="rect">
            <a:avLst/>
          </a:prstGeom>
          <a:noFill/>
          <a:ln>
            <a:noFill/>
          </a:ln>
        </p:spPr>
      </p:pic>
      <p:pic>
        <p:nvPicPr>
          <p:cNvPr id="144" name="Google Shape;144;p25"/>
          <p:cNvPicPr preferRelativeResize="0"/>
          <p:nvPr/>
        </p:nvPicPr>
        <p:blipFill>
          <a:blip r:embed="rId4">
            <a:alphaModFix/>
          </a:blip>
          <a:stretch>
            <a:fillRect/>
          </a:stretch>
        </p:blipFill>
        <p:spPr>
          <a:xfrm>
            <a:off x="4501388" y="3271325"/>
            <a:ext cx="4514626" cy="187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My Thoughts, Opinions and Reflections</a:t>
            </a:r>
            <a:endParaRPr/>
          </a:p>
        </p:txBody>
      </p:sp>
      <p:sp>
        <p:nvSpPr>
          <p:cNvPr id="150" name="Google Shape;150;p2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2015 -- not 2019</a:t>
            </a:r>
            <a:endParaRPr/>
          </a:p>
        </p:txBody>
      </p:sp>
      <p:sp>
        <p:nvSpPr>
          <p:cNvPr id="151" name="Google Shape;151;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Last time this was done as an event, it was 50/50 -- half the group worked on stations while the other half took the written portion, then they switched after 25 mins.</a:t>
            </a:r>
            <a:endParaRPr/>
          </a:p>
          <a:p>
            <a:pPr marL="0" lvl="0" indent="0" algn="l" rtl="0">
              <a:spcBef>
                <a:spcPts val="1600"/>
              </a:spcBef>
              <a:spcAft>
                <a:spcPts val="0"/>
              </a:spcAft>
              <a:buNone/>
            </a:pPr>
            <a:r>
              <a:rPr lang="en"/>
              <a:t>I would have students familiar with decoding resistors -- and make sure they are both not color-blind</a:t>
            </a:r>
            <a:endParaRPr/>
          </a:p>
          <a:p>
            <a:pPr marL="0" lvl="0" indent="0" algn="l" rtl="0">
              <a:spcBef>
                <a:spcPts val="1600"/>
              </a:spcBef>
              <a:spcAft>
                <a:spcPts val="0"/>
              </a:spcAft>
              <a:buNone/>
            </a:pPr>
            <a:r>
              <a:rPr lang="en"/>
              <a:t>RB gave their top team a multimeter, but no other team -- they didn’t need it.</a:t>
            </a:r>
            <a:endParaRPr/>
          </a:p>
          <a:p>
            <a:pPr marL="0" lvl="0" indent="0" algn="l" rtl="0">
              <a:spcBef>
                <a:spcPts val="1600"/>
              </a:spcBef>
              <a:spcAft>
                <a:spcPts val="1600"/>
              </a:spcAft>
              <a:buNone/>
            </a:pPr>
            <a:r>
              <a:rPr lang="en"/>
              <a:t>I recall them saying the test was fair but hard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7" name="Google Shape;157;p2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58" name="Google Shape;158;p2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Capacitance and charge are usually really small quantities -- make sure your students are familiar with the prefixes (micro, nano, pico) -- electric field strength and voltage can be large (Mega and kilo)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510450" y="2057400"/>
            <a:ext cx="8123100" cy="188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Whoever is leading your event should buy extra fuses for their multimeters</a:t>
            </a:r>
            <a:endParaRPr/>
          </a:p>
          <a:p>
            <a:pPr marL="0" lvl="0" indent="0" algn="l" rtl="0">
              <a:spcBef>
                <a:spcPts val="0"/>
              </a:spcBef>
              <a:spcAft>
                <a:spcPts val="0"/>
              </a:spcAft>
              <a:buNone/>
            </a:pPr>
            <a:endParaRPr/>
          </a:p>
          <a:p>
            <a:pPr marL="0" lvl="0" indent="0" algn="l" rtl="0">
              <a:spcBef>
                <a:spcPts val="0"/>
              </a:spcBef>
              <a:spcAft>
                <a:spcPts val="0"/>
              </a:spcAft>
              <a:buNone/>
            </a:pPr>
            <a:r>
              <a:rPr lang="en"/>
              <a:t>The cheap ones from Harbor Freight are not very accurate, but are a good starting point -- you won’t care so much if the kids break them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510450" y="101275"/>
            <a:ext cx="8123100" cy="2814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Don’t ask me the logic of a middle school kid not needing to know how a PN junction works but knows how a LED does…</a:t>
            </a:r>
            <a:endParaRPr sz="3000"/>
          </a:p>
          <a:p>
            <a:pPr marL="0" lvl="0" indent="0" algn="l" rtl="0">
              <a:spcBef>
                <a:spcPts val="0"/>
              </a:spcBef>
              <a:spcAft>
                <a:spcPts val="0"/>
              </a:spcAft>
              <a:buNone/>
            </a:pP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173150"/>
            <a:ext cx="8520600" cy="132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for the event supervisor that I cannot answer…. -- and I asked last year and was not given an answer </a:t>
            </a:r>
            <a:endParaRPr/>
          </a:p>
        </p:txBody>
      </p:sp>
      <p:sp>
        <p:nvSpPr>
          <p:cNvPr id="174" name="Google Shape;174;p30"/>
          <p:cNvSpPr txBox="1">
            <a:spLocks noGrp="1"/>
          </p:cNvSpPr>
          <p:nvPr>
            <p:ph type="body" idx="1"/>
          </p:nvPr>
        </p:nvSpPr>
        <p:spPr>
          <a:xfrm>
            <a:off x="311700" y="1756700"/>
            <a:ext cx="8520600" cy="28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type/brand of multimeter will you be using?  Is it self-scaling -- if it isn’t, what does your multimeter look like when it is off-scale  [this one they should totally tell us]</a:t>
            </a:r>
            <a:endParaRPr/>
          </a:p>
          <a:p>
            <a:pPr marL="0" lvl="0" indent="0" algn="l" rtl="0">
              <a:spcBef>
                <a:spcPts val="1600"/>
              </a:spcBef>
              <a:spcAft>
                <a:spcPts val="0"/>
              </a:spcAft>
              <a:buNone/>
            </a:pPr>
            <a:r>
              <a:rPr lang="en"/>
              <a:t>What will be the percent break-down?</a:t>
            </a:r>
            <a:endParaRPr/>
          </a:p>
          <a:p>
            <a:pPr marL="0" lvl="0" indent="0" algn="l" rtl="0">
              <a:spcBef>
                <a:spcPts val="1600"/>
              </a:spcBef>
              <a:spcAft>
                <a:spcPts val="0"/>
              </a:spcAft>
              <a:buNone/>
            </a:pPr>
            <a:r>
              <a:rPr lang="en"/>
              <a:t>Will you provide a list of what you consider standard circuit component drawings?  Last time this was an event, the leader did this. (2015, not 2019)</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1" name="Google Shape;181;p31"/>
          <p:cNvPicPr preferRelativeResize="0"/>
          <p:nvPr/>
        </p:nvPicPr>
        <p:blipFill>
          <a:blip r:embed="rId3">
            <a:alphaModFix/>
          </a:blip>
          <a:stretch>
            <a:fillRect/>
          </a:stretch>
        </p:blipFill>
        <p:spPr>
          <a:xfrm>
            <a:off x="1222025" y="0"/>
            <a:ext cx="6464373" cy="496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Each team should bring</a:t>
            </a:r>
            <a:endParaRPr/>
          </a:p>
          <a:p>
            <a:pPr marL="457200" lvl="0" indent="-533400" algn="l" rtl="0">
              <a:spcBef>
                <a:spcPts val="0"/>
              </a:spcBef>
              <a:spcAft>
                <a:spcPts val="0"/>
              </a:spcAft>
              <a:buSzPts val="4800"/>
              <a:buChar char="●"/>
            </a:pPr>
            <a:r>
              <a:rPr lang="en"/>
              <a:t>Three ring binder</a:t>
            </a:r>
            <a:endParaRPr/>
          </a:p>
          <a:p>
            <a:pPr marL="457200" lvl="0" indent="-533400" algn="l" rtl="0">
              <a:spcBef>
                <a:spcPts val="0"/>
              </a:spcBef>
              <a:spcAft>
                <a:spcPts val="0"/>
              </a:spcAft>
              <a:buSzPts val="4800"/>
              <a:buChar char="●"/>
            </a:pPr>
            <a:r>
              <a:rPr lang="en"/>
              <a:t>2 calculators</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90250" y="526350"/>
            <a:ext cx="79023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rules also state you can bring...</a:t>
            </a:r>
            <a:endParaRPr/>
          </a:p>
          <a:p>
            <a:pPr marL="457200" lvl="0" indent="-457200" algn="l" rtl="0">
              <a:spcBef>
                <a:spcPts val="0"/>
              </a:spcBef>
              <a:spcAft>
                <a:spcPts val="0"/>
              </a:spcAft>
              <a:buSzPts val="3600"/>
              <a:buChar char="●"/>
            </a:pPr>
            <a:r>
              <a:rPr lang="en" sz="3600"/>
              <a:t>Multimeter -- at the discretion of the event supervisor (not sure this is a good idea?)</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Written Test (50-75% of total score -- determined by event leader)</a:t>
            </a:r>
            <a:endParaRPr/>
          </a:p>
        </p:txBody>
      </p:sp>
      <p:sp>
        <p:nvSpPr>
          <p:cNvPr id="76" name="Google Shape;76;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On the left I will put the very straight forward part of the rules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i.e. Metric units  (unless others are requested)</a:t>
            </a:r>
            <a:endParaRPr/>
          </a:p>
        </p:txBody>
      </p:sp>
      <p:sp>
        <p:nvSpPr>
          <p:cNvPr id="77" name="Google Shape;77;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On the right I will put the rules that might give a little more pause…. Or are just new to the event</a:t>
            </a:r>
            <a:endParaRPr/>
          </a:p>
          <a:p>
            <a:pPr marL="0" lvl="0" indent="0" algn="l" rtl="0">
              <a:spcBef>
                <a:spcPts val="1600"/>
              </a:spcBef>
              <a:spcAft>
                <a:spcPts val="0"/>
              </a:spcAft>
              <a:buNone/>
            </a:pPr>
            <a:endParaRPr/>
          </a:p>
          <a:p>
            <a:pPr marL="0" lvl="0" indent="0" algn="l" rtl="0">
              <a:spcBef>
                <a:spcPts val="1600"/>
              </a:spcBef>
              <a:spcAft>
                <a:spcPts val="0"/>
              </a:spcAft>
              <a:buNone/>
            </a:pPr>
            <a:r>
              <a:rPr lang="en"/>
              <a:t> (I would make sure they know the Gauss, even though the Tesla is the metric unit of magnetism)</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They should be familiar with significant figures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 topics for both B and C level</a:t>
            </a:r>
            <a:endParaRPr/>
          </a:p>
        </p:txBody>
      </p:sp>
      <p:sp>
        <p:nvSpPr>
          <p:cNvPr id="83" name="Google Shape;83;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Historical perspective (key people) </a:t>
            </a:r>
            <a:r>
              <a:rPr lang="en" sz="1200"/>
              <a:t>(named in the rules)</a:t>
            </a:r>
            <a:endParaRPr sz="1200"/>
          </a:p>
          <a:p>
            <a:pPr marL="0" lvl="0" indent="0" algn="l" rtl="0">
              <a:spcBef>
                <a:spcPts val="1600"/>
              </a:spcBef>
              <a:spcAft>
                <a:spcPts val="0"/>
              </a:spcAft>
              <a:buNone/>
            </a:pPr>
            <a:r>
              <a:rPr lang="en"/>
              <a:t>ii.  properties of electric charge/fields, Coulomb’s Law</a:t>
            </a:r>
            <a:endParaRPr/>
          </a:p>
          <a:p>
            <a:pPr marL="0" lvl="0" indent="0" algn="l" rtl="0">
              <a:spcBef>
                <a:spcPts val="1600"/>
              </a:spcBef>
              <a:spcAft>
                <a:spcPts val="0"/>
              </a:spcAft>
              <a:buNone/>
            </a:pPr>
            <a:r>
              <a:rPr lang="en"/>
              <a:t>iii.  DC Characteristics, sources, uses, simple circuit diagrams</a:t>
            </a:r>
            <a:endParaRPr/>
          </a:p>
          <a:p>
            <a:pPr marL="0" lvl="0" indent="0" algn="l" rtl="0">
              <a:spcBef>
                <a:spcPts val="1600"/>
              </a:spcBef>
              <a:spcAft>
                <a:spcPts val="0"/>
              </a:spcAft>
              <a:buNone/>
            </a:pPr>
            <a:r>
              <a:rPr lang="en"/>
              <a:t>iv.  AC characteristics, sources, uses, </a:t>
            </a:r>
            <a:endParaRPr/>
          </a:p>
          <a:p>
            <a:pPr marL="0" lvl="0" indent="0" algn="l" rtl="0">
              <a:spcBef>
                <a:spcPts val="1600"/>
              </a:spcBef>
              <a:spcAft>
                <a:spcPts val="0"/>
              </a:spcAft>
              <a:buNone/>
            </a:pPr>
            <a:r>
              <a:rPr lang="en"/>
              <a:t>v.  concepts and units of:  current, voltage, resistance, power, and energy.  Ohm’s Law</a:t>
            </a:r>
            <a:endParaRPr/>
          </a:p>
          <a:p>
            <a:pPr marL="0" lvl="0" indent="0" algn="l" rtl="0">
              <a:spcBef>
                <a:spcPts val="1600"/>
              </a:spcBef>
              <a:spcAft>
                <a:spcPts val="1600"/>
              </a:spcAft>
              <a:buNone/>
            </a:pPr>
            <a:endParaRPr/>
          </a:p>
        </p:txBody>
      </p:sp>
      <p:sp>
        <p:nvSpPr>
          <p:cNvPr id="84" name="Google Shape;84;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ii.  sources/hazards of static electricity, capacitance</a:t>
            </a:r>
            <a:endParaRPr/>
          </a:p>
          <a:p>
            <a:pPr marL="0" lvl="0" indent="0" algn="l" rtl="0">
              <a:spcBef>
                <a:spcPts val="1600"/>
              </a:spcBef>
              <a:spcAft>
                <a:spcPts val="0"/>
              </a:spcAft>
              <a:buNone/>
            </a:pPr>
            <a:r>
              <a:rPr lang="en"/>
              <a:t>iii.  DC hazards</a:t>
            </a:r>
            <a:endParaRPr/>
          </a:p>
          <a:p>
            <a:pPr marL="0" lvl="0" indent="0" algn="l" rtl="0">
              <a:spcBef>
                <a:spcPts val="1600"/>
              </a:spcBef>
              <a:spcAft>
                <a:spcPts val="0"/>
              </a:spcAft>
              <a:buNone/>
            </a:pPr>
            <a:r>
              <a:rPr lang="en"/>
              <a:t>iv.  hazards</a:t>
            </a:r>
            <a:endParaRPr/>
          </a:p>
          <a:p>
            <a:pPr marL="0" lvl="0" indent="0" algn="l" rtl="0">
              <a:spcBef>
                <a:spcPts val="1600"/>
              </a:spcBef>
              <a:spcAft>
                <a:spcPts val="1600"/>
              </a:spcAft>
              <a:buNone/>
            </a:pPr>
            <a:r>
              <a:rPr lang="en"/>
              <a:t>v.  [C level -- Is Ohm’s Law really a “Law” -- does it always hold?  When does it not?]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216900"/>
            <a:ext cx="85206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 topics (con’t)</a:t>
            </a:r>
            <a:endParaRPr/>
          </a:p>
        </p:txBody>
      </p:sp>
      <p:sp>
        <p:nvSpPr>
          <p:cNvPr id="90" name="Google Shape;90;p18"/>
          <p:cNvSpPr txBox="1">
            <a:spLocks noGrp="1"/>
          </p:cNvSpPr>
          <p:nvPr>
            <p:ph type="body" idx="1"/>
          </p:nvPr>
        </p:nvSpPr>
        <p:spPr>
          <a:xfrm>
            <a:off x="311700" y="898575"/>
            <a:ext cx="3999900" cy="36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  magnetic poles/fields, electromagnets, transformers, motors/generators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viii.  simple </a:t>
            </a:r>
            <a:r>
              <a:rPr lang="en" b="1"/>
              <a:t>calculations (use to say measurements)</a:t>
            </a:r>
            <a:r>
              <a:rPr lang="en"/>
              <a:t>, construction, and configurations of a circuit and individual components</a:t>
            </a:r>
            <a:endParaRPr/>
          </a:p>
          <a:p>
            <a:pPr marL="0" lvl="0" indent="0" algn="l" rtl="0">
              <a:spcBef>
                <a:spcPts val="1600"/>
              </a:spcBef>
              <a:spcAft>
                <a:spcPts val="0"/>
              </a:spcAft>
              <a:buNone/>
            </a:pPr>
            <a:r>
              <a:rPr lang="en"/>
              <a:t>x.  </a:t>
            </a:r>
            <a:r>
              <a:rPr lang="en" u="sng"/>
              <a:t>simple</a:t>
            </a:r>
            <a:r>
              <a:rPr lang="en"/>
              <a:t> circuit analysis using Kirchhoff’s rules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91" name="Google Shape;91;p18"/>
          <p:cNvSpPr txBox="1">
            <a:spLocks noGrp="1"/>
          </p:cNvSpPr>
          <p:nvPr>
            <p:ph type="body" idx="2"/>
          </p:nvPr>
        </p:nvSpPr>
        <p:spPr>
          <a:xfrm>
            <a:off x="4832400" y="826200"/>
            <a:ext cx="39999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  right hand rule [IMO:  B level:  what is the directions of the magnetic field due to current carrying wire - C level would also include what is the direction of force on a charge moving in a magnetic field]</a:t>
            </a:r>
            <a:endParaRPr/>
          </a:p>
          <a:p>
            <a:pPr marL="0" lvl="0" indent="0" algn="l" rtl="0">
              <a:spcBef>
                <a:spcPts val="1600"/>
              </a:spcBef>
              <a:spcAft>
                <a:spcPts val="0"/>
              </a:spcAft>
              <a:buNone/>
            </a:pPr>
            <a:r>
              <a:rPr lang="en"/>
              <a:t>vii.  electrical control devices including a 3 way light switch circuit (possibly also relays and mercury switches)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ix.  characteristics and operation of a LED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5 topics are C level only</a:t>
            </a:r>
            <a:endParaRPr/>
          </a:p>
        </p:txBody>
      </p:sp>
      <p:sp>
        <p:nvSpPr>
          <p:cNvPr id="97" name="Google Shape;97;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98" name="Google Shape;98;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xi.  basic digital logic and digital logic operations</a:t>
            </a:r>
            <a:endParaRPr/>
          </a:p>
          <a:p>
            <a:pPr marL="0" lvl="0" indent="0" algn="l" rtl="0">
              <a:spcBef>
                <a:spcPts val="1600"/>
              </a:spcBef>
              <a:spcAft>
                <a:spcPts val="0"/>
              </a:spcAft>
              <a:buNone/>
            </a:pPr>
            <a:r>
              <a:rPr lang="en"/>
              <a:t>xii.  </a:t>
            </a:r>
            <a:r>
              <a:rPr lang="en" b="1"/>
              <a:t>Basic</a:t>
            </a:r>
            <a:r>
              <a:rPr lang="en"/>
              <a:t> electrical characteristics of a silicon PN junction</a:t>
            </a:r>
            <a:endParaRPr/>
          </a:p>
          <a:p>
            <a:pPr marL="0" lvl="0" indent="0" algn="l" rtl="0">
              <a:spcBef>
                <a:spcPts val="1600"/>
              </a:spcBef>
              <a:spcAft>
                <a:spcPts val="0"/>
              </a:spcAft>
              <a:buNone/>
            </a:pPr>
            <a:r>
              <a:rPr lang="en"/>
              <a:t>xiv.  Basics and applications of operational amplifiers (OpAmps)</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not here</a:t>
            </a:r>
            <a:endParaRPr/>
          </a:p>
        </p:txBody>
      </p:sp>
      <p:sp>
        <p:nvSpPr>
          <p:cNvPr id="104" name="Google Shape;104;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latin typeface="Arial"/>
                <a:ea typeface="Arial"/>
                <a:cs typeface="Arial"/>
                <a:sym typeface="Arial"/>
              </a:rPr>
              <a:t>		Per the rules….		</a:t>
            </a:r>
            <a:endParaRPr sz="1100">
              <a:solidFill>
                <a:srgbClr val="000000"/>
              </a:solidFill>
              <a:latin typeface="Arial"/>
              <a:ea typeface="Arial"/>
              <a:cs typeface="Arial"/>
              <a:sym typeface="Arial"/>
            </a:endParaRPr>
          </a:p>
          <a:p>
            <a:pPr marL="0" lvl="0" indent="0" algn="l" rtl="0">
              <a:spcBef>
                <a:spcPts val="1600"/>
              </a:spcBef>
              <a:spcAft>
                <a:spcPts val="0"/>
              </a:spcAft>
              <a:buNone/>
            </a:pPr>
            <a:r>
              <a:rPr lang="en">
                <a:solidFill>
                  <a:srgbClr val="000000"/>
                </a:solidFill>
                <a:latin typeface="Arial"/>
                <a:ea typeface="Arial"/>
                <a:cs typeface="Arial"/>
                <a:sym typeface="Arial"/>
              </a:rPr>
              <a:t>Topics not included in the competition are: semiconductors </a:t>
            </a:r>
            <a:r>
              <a:rPr lang="en" b="1">
                <a:solidFill>
                  <a:srgbClr val="000000"/>
                </a:solidFill>
                <a:latin typeface="Arial"/>
                <a:ea typeface="Arial"/>
                <a:cs typeface="Arial"/>
                <a:sym typeface="Arial"/>
              </a:rPr>
              <a:t>(beyond those listed above)</a:t>
            </a:r>
            <a:r>
              <a:rPr lang="en">
                <a:solidFill>
                  <a:srgbClr val="000000"/>
                </a:solidFill>
                <a:latin typeface="Arial"/>
                <a:ea typeface="Arial"/>
                <a:cs typeface="Arial"/>
                <a:sym typeface="Arial"/>
              </a:rPr>
              <a:t>, AC circuit theory, inductance, calculations involving direct use of calculus and/or differential equations, non-linear devices, three-state logic gates, sequential logic, </a:t>
            </a:r>
            <a:r>
              <a:rPr lang="en" b="1">
                <a:solidFill>
                  <a:srgbClr val="000000"/>
                </a:solidFill>
                <a:latin typeface="Arial"/>
                <a:ea typeface="Arial"/>
                <a:cs typeface="Arial"/>
                <a:sym typeface="Arial"/>
              </a:rPr>
              <a:t>3 Phase </a:t>
            </a:r>
            <a:r>
              <a:rPr lang="en">
                <a:solidFill>
                  <a:srgbClr val="000000"/>
                </a:solidFill>
                <a:latin typeface="Arial"/>
                <a:ea typeface="Arial"/>
                <a:cs typeface="Arial"/>
                <a:sym typeface="Arial"/>
              </a:rPr>
              <a:t>Power, and oscilloscopes </a:t>
            </a:r>
            <a:endParaRPr>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
        <p:nvSpPr>
          <p:cNvPr id="105" name="Google Shape;105;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They removed the time constant calculations, but Capacitors are still a topic, so time constants are debatable…. But they do say so differential equation, so I would cover time constants for your C top team if they are going on to state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Hands on Tasks (25-50%)</a:t>
            </a:r>
            <a:endParaRPr/>
          </a:p>
        </p:txBody>
      </p:sp>
      <p:sp>
        <p:nvSpPr>
          <p:cNvPr id="111" name="Google Shape;111;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Must have at least one</a:t>
            </a:r>
            <a:endParaRPr/>
          </a:p>
          <a:p>
            <a:pPr marL="0" lvl="0" indent="0" algn="l" rtl="0">
              <a:spcBef>
                <a:spcPts val="1600"/>
              </a:spcBef>
              <a:spcAft>
                <a:spcPts val="1600"/>
              </a:spcAft>
              <a:buNone/>
            </a:pPr>
            <a:endParaRPr/>
          </a:p>
        </p:txBody>
      </p:sp>
      <p:sp>
        <p:nvSpPr>
          <p:cNvPr id="112" name="Google Shape;112;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Should be familiar with the operation of breadboards</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1100</Words>
  <Application>Microsoft Office PowerPoint</Application>
  <PresentationFormat>On-screen Show (16:9)</PresentationFormat>
  <Paragraphs>100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Proxima Nova</vt:lpstr>
      <vt:lpstr>Spearmint</vt:lpstr>
      <vt:lpstr>Circuit Lab </vt:lpstr>
      <vt:lpstr>Each team should bring Three ring binder 2 calculators </vt:lpstr>
      <vt:lpstr>The rules also state you can bring... Multimeter -- at the discretion of the event supervisor (not sure this is a good idea?)</vt:lpstr>
      <vt:lpstr>Written Test (50-75% of total score -- determined by event leader)</vt:lpstr>
      <vt:lpstr>Ten topics for both B and C level</vt:lpstr>
      <vt:lpstr>Ten topics (con’t)</vt:lpstr>
      <vt:lpstr>Last 5 topics are C level only</vt:lpstr>
      <vt:lpstr>What is not here</vt:lpstr>
      <vt:lpstr>Hands on Tasks (25-50%)</vt:lpstr>
      <vt:lpstr>Example:  </vt:lpstr>
      <vt:lpstr>Example (con’t)</vt:lpstr>
      <vt:lpstr>Non- equipment station example [C only?]</vt:lpstr>
      <vt:lpstr>You have 2 “push to make” switches, a battery, wire and a light  (C only)</vt:lpstr>
      <vt:lpstr>My Thoughts, Opinions and Reflections</vt:lpstr>
      <vt:lpstr>PowerPoint Presentation</vt:lpstr>
      <vt:lpstr>Whoever is leading your event should buy extra fuses for their multimeters  The cheap ones from Harbor Freight are not very accurate, but are a good starting point -- you won’t care so much if the kids break them</vt:lpstr>
      <vt:lpstr>Don’t ask me the logic of a middle school kid not needing to know how a PN junction works but knows how a LED does… </vt:lpstr>
      <vt:lpstr>Questions for the event supervisor that I cannot answer…. -- and I asked last year and was not given an answer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 Lab </dc:title>
  <dc:creator>zoom</dc:creator>
  <cp:lastModifiedBy>Zoom Duong</cp:lastModifiedBy>
  <cp:revision>1</cp:revision>
  <dcterms:modified xsi:type="dcterms:W3CDTF">2019-10-22T19:21:28Z</dcterms:modified>
</cp:coreProperties>
</file>